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5"/>
  </p:notesMasterIdLst>
  <p:sldIdLst>
    <p:sldId id="256" r:id="rId2"/>
    <p:sldId id="341" r:id="rId3"/>
    <p:sldId id="258" r:id="rId4"/>
    <p:sldId id="554" r:id="rId5"/>
    <p:sldId id="555" r:id="rId6"/>
    <p:sldId id="313" r:id="rId7"/>
    <p:sldId id="311" r:id="rId8"/>
    <p:sldId id="556" r:id="rId9"/>
    <p:sldId id="557" r:id="rId10"/>
    <p:sldId id="558" r:id="rId11"/>
    <p:sldId id="561" r:id="rId12"/>
    <p:sldId id="559" r:id="rId13"/>
    <p:sldId id="560" r:id="rId14"/>
    <p:sldId id="566" r:id="rId15"/>
    <p:sldId id="562" r:id="rId16"/>
    <p:sldId id="563" r:id="rId17"/>
    <p:sldId id="565" r:id="rId18"/>
    <p:sldId id="334" r:id="rId19"/>
    <p:sldId id="564" r:id="rId20"/>
    <p:sldId id="260" r:id="rId21"/>
    <p:sldId id="261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5" r:id="rId31"/>
    <p:sldId id="576" r:id="rId32"/>
    <p:sldId id="577" r:id="rId33"/>
    <p:sldId id="578" r:id="rId34"/>
    <p:sldId id="579" r:id="rId35"/>
    <p:sldId id="580" r:id="rId36"/>
    <p:sldId id="581" r:id="rId37"/>
    <p:sldId id="583" r:id="rId38"/>
    <p:sldId id="584" r:id="rId39"/>
    <p:sldId id="585" r:id="rId40"/>
    <p:sldId id="586" r:id="rId41"/>
    <p:sldId id="587" r:id="rId42"/>
    <p:sldId id="339" r:id="rId43"/>
    <p:sldId id="340" r:id="rId44"/>
  </p:sldIdLst>
  <p:sldSz cx="9144000" cy="5143500" type="screen16x9"/>
  <p:notesSz cx="6858000" cy="9144000"/>
  <p:embeddedFontLst>
    <p:embeddedFont>
      <p:font typeface="Anaheim" panose="020B0604020202020204" charset="0"/>
      <p:regular r:id="rId46"/>
    </p:embeddedFont>
    <p:embeddedFont>
      <p:font typeface="Bebas Neue" panose="020B0606020202050201" pitchFamily="34" charset="0"/>
      <p:regular r:id="rId47"/>
    </p:embeddedFont>
    <p:embeddedFont>
      <p:font typeface="Comfortaa" panose="020B0604020202020204" charset="0"/>
      <p:regular r:id="rId48"/>
      <p:bold r:id="rId49"/>
    </p:embeddedFont>
    <p:embeddedFont>
      <p:font typeface="Fira Code" panose="020B0809050000020004" pitchFamily="49" charset="0"/>
      <p:regular r:id="rId50"/>
      <p:bold r:id="rId51"/>
    </p:embeddedFont>
    <p:embeddedFont>
      <p:font typeface="Nunito Light" pitchFamily="2" charset="0"/>
      <p:regular r:id="rId52"/>
      <p:italic r:id="rId53"/>
    </p:embeddedFont>
    <p:embeddedFont>
      <p:font typeface="Source Code Pro" panose="020B0509030403020204" pitchFamily="49" charset="0"/>
      <p:regular r:id="rId54"/>
      <p:bold r:id="rId55"/>
      <p:italic r:id="rId56"/>
      <p:boldItalic r:id="rId57"/>
    </p:embeddedFont>
    <p:embeddedFont>
      <p:font typeface="Source Code Pro Medium" panose="020B0509030403020204" pitchFamily="49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A74767-5B6B-4007-88D8-403E18D6B3F0}">
  <a:tblStyle styleId="{B0A74767-5B6B-4007-88D8-403E18D6B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3129C1-CE6F-4D62-A54F-FE519A6578F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35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036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189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62573e21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62573e21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917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352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639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Como ajustar los pixeles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Como ajustar los pixeles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85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Como ajustar los pixeles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0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Explicar la base de datos con dibujos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Explicar </a:t>
            </a:r>
            <a:r>
              <a:rPr lang="es-MX" dirty="0" err="1"/>
              <a:t>linea</a:t>
            </a:r>
            <a:r>
              <a:rPr lang="es-MX" dirty="0"/>
              <a:t> por </a:t>
            </a:r>
            <a:r>
              <a:rPr lang="es-MX" dirty="0" err="1"/>
              <a:t>linea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Icono de </a:t>
            </a:r>
            <a:r>
              <a:rPr lang="es-MX" dirty="0" err="1"/>
              <a:t>ggplot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Icono de gráficos simples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Funciones de alto y bajo nivel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Como ajustar los pixeles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212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Como ajustar los pixeles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097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86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766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181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405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51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34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6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25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17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25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86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10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8313825" y="353000"/>
            <a:ext cx="473100" cy="186500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9" name="Google Shape;49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3465225" y="1529000"/>
            <a:ext cx="4965600" cy="30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3504027" y="3834248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2891275" y="3494325"/>
            <a:ext cx="602100" cy="32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175500" y="24824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3504025" y="34943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713225" y="2466050"/>
            <a:ext cx="324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64" r:id="rId7"/>
    <p:sldLayoutId id="2147483665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1.wdp"/><Relationship Id="rId5" Type="http://schemas.openxmlformats.org/officeDocument/2006/relationships/image" Target="../media/image28.png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5.wdp"/><Relationship Id="rId5" Type="http://schemas.openxmlformats.org/officeDocument/2006/relationships/image" Target="../media/image35.png"/><Relationship Id="rId4" Type="http://schemas.microsoft.com/office/2007/relationships/hdphoto" Target="../media/hdphoto1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7.wdp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8.wdp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microsoft.com/office/2007/relationships/hdphoto" Target="../media/hdphoto1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0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microsoft.com/office/2007/relationships/hdphoto" Target="../media/hdphoto2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427636" y="-274134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Unidad 9: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 Visualización de resultados</a:t>
            </a:r>
            <a:endParaRPr sz="2400" dirty="0">
              <a:solidFill>
                <a:schemeClr val="accent4"/>
              </a:solidFill>
            </a:endParaRPr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35500" y="2420422"/>
            <a:ext cx="57975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sz="1400" dirty="0"/>
              <a:t>&lt; M. en C. Olga Andrea Hernández Miranda &gt;</a:t>
            </a:r>
            <a:endParaRPr dirty="0"/>
          </a:p>
        </p:txBody>
      </p:sp>
      <p:sp>
        <p:nvSpPr>
          <p:cNvPr id="240" name="Google Shape;240;p31"/>
          <p:cNvSpPr txBox="1"/>
          <p:nvPr/>
        </p:nvSpPr>
        <p:spPr>
          <a:xfrm>
            <a:off x="2083331" y="65989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7665967" y="114723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7546562" y="1678227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383285" y="596346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Gráfico de barras - Iconos gratis de flechas">
            <a:extLst>
              <a:ext uri="{FF2B5EF4-FFF2-40B4-BE49-F238E27FC236}">
                <a16:creationId xmlns:a16="http://schemas.microsoft.com/office/drawing/2014/main" id="{0BEDDB35-EC84-E733-5C57-F44EFBAD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6" y="3545999"/>
            <a:ext cx="979927" cy="97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tter plot - Free miscellaneous icons">
            <a:extLst>
              <a:ext uri="{FF2B5EF4-FFF2-40B4-BE49-F238E27FC236}">
                <a16:creationId xmlns:a16="http://schemas.microsoft.com/office/drawing/2014/main" id="{320B433D-16E0-79B9-EE9A-2E903A4A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244" y="3462527"/>
            <a:ext cx="1299686" cy="12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x plot - Free interface icons">
            <a:extLst>
              <a:ext uri="{FF2B5EF4-FFF2-40B4-BE49-F238E27FC236}">
                <a16:creationId xmlns:a16="http://schemas.microsoft.com/office/drawing/2014/main" id="{E20CDAC1-71D2-4010-032A-64E41CA9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24" y="3462527"/>
            <a:ext cx="1204171" cy="12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Volcano plot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892434-2BEA-1BDF-EE39-4D06F22FDBF7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Google Shape;531;p39">
            <a:extLst>
              <a:ext uri="{FF2B5EF4-FFF2-40B4-BE49-F238E27FC236}">
                <a16:creationId xmlns:a16="http://schemas.microsoft.com/office/drawing/2014/main" id="{B4F4C553-580D-B58E-BF85-4E888DA168F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2;p39">
            <a:extLst>
              <a:ext uri="{FF2B5EF4-FFF2-40B4-BE49-F238E27FC236}">
                <a16:creationId xmlns:a16="http://schemas.microsoft.com/office/drawing/2014/main" id="{4137C4A9-0366-CE09-D441-714DDEDB4442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1;p39">
            <a:extLst>
              <a:ext uri="{FF2B5EF4-FFF2-40B4-BE49-F238E27FC236}">
                <a16:creationId xmlns:a16="http://schemas.microsoft.com/office/drawing/2014/main" id="{01472D43-0B70-B55B-B22A-6631B11368C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39">
            <a:extLst>
              <a:ext uri="{FF2B5EF4-FFF2-40B4-BE49-F238E27FC236}">
                <a16:creationId xmlns:a16="http://schemas.microsoft.com/office/drawing/2014/main" id="{7F4917FD-332E-A550-2408-68B46F0EE4F9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29891BB-E71D-69B0-1B47-34B02BE1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76" y="2090721"/>
            <a:ext cx="3059723" cy="19249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1103897-474F-6407-8269-C7633BB14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79089"/>
            <a:ext cx="5842382" cy="23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9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4A5E80-B225-9F37-83F1-7E2777E7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123"/>
            <a:ext cx="9144000" cy="341241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32DC38A-B53E-15B4-6CA6-09DE700F2362}"/>
              </a:ext>
            </a:extLst>
          </p:cNvPr>
          <p:cNvSpPr/>
          <p:nvPr/>
        </p:nvSpPr>
        <p:spPr>
          <a:xfrm>
            <a:off x="0" y="174950"/>
            <a:ext cx="8747450" cy="552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100" b="1" dirty="0">
                <a:latin typeface="Arial" panose="020B0604020202020204" pitchFamily="34" charset="0"/>
                <a:cs typeface="Arial" panose="020B0604020202020204" pitchFamily="34" charset="0"/>
              </a:rPr>
              <a:t>Transición a la floración en </a:t>
            </a:r>
            <a:r>
              <a:rPr lang="es-MX" sz="2100" b="1" i="1" dirty="0">
                <a:latin typeface="Arial" panose="020B0604020202020204" pitchFamily="34" charset="0"/>
                <a:cs typeface="Arial" panose="020B0604020202020204" pitchFamily="34" charset="0"/>
              </a:rPr>
              <a:t>A. thaliana</a:t>
            </a:r>
            <a:endParaRPr lang="es-MX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3F8D6B-F34C-2138-2819-7274D606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3" y="4523571"/>
            <a:ext cx="7363853" cy="51442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9785FFE-421A-EFD5-0BC9-9D0B76ACA939}"/>
              </a:ext>
            </a:extLst>
          </p:cNvPr>
          <p:cNvSpPr/>
          <p:nvPr/>
        </p:nvSpPr>
        <p:spPr>
          <a:xfrm>
            <a:off x="3297936" y="972123"/>
            <a:ext cx="445008" cy="341241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972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Diagrama de Venn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7" name="Google Shape;531;p39">
            <a:extLst>
              <a:ext uri="{FF2B5EF4-FFF2-40B4-BE49-F238E27FC236}">
                <a16:creationId xmlns:a16="http://schemas.microsoft.com/office/drawing/2014/main" id="{B4F4C553-580D-B58E-BF85-4E888DA168F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2;p39">
            <a:extLst>
              <a:ext uri="{FF2B5EF4-FFF2-40B4-BE49-F238E27FC236}">
                <a16:creationId xmlns:a16="http://schemas.microsoft.com/office/drawing/2014/main" id="{4137C4A9-0366-CE09-D441-714DDEDB4442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1;p39">
            <a:extLst>
              <a:ext uri="{FF2B5EF4-FFF2-40B4-BE49-F238E27FC236}">
                <a16:creationId xmlns:a16="http://schemas.microsoft.com/office/drawing/2014/main" id="{01472D43-0B70-B55B-B22A-6631B11368C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39">
            <a:extLst>
              <a:ext uri="{FF2B5EF4-FFF2-40B4-BE49-F238E27FC236}">
                <a16:creationId xmlns:a16="http://schemas.microsoft.com/office/drawing/2014/main" id="{7F4917FD-332E-A550-2408-68B46F0EE4F9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16D81C-F312-2CF0-3E96-0B5D5F62C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513952"/>
            <a:ext cx="7120091" cy="16927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FB0A0A-0CB9-AA6D-02E1-ECC266D312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b="52284"/>
          <a:stretch/>
        </p:blipFill>
        <p:spPr>
          <a:xfrm>
            <a:off x="0" y="3455669"/>
            <a:ext cx="7120091" cy="13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0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Diagrama de Venn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892434-2BEA-1BDF-EE39-4D06F22FDBF7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Google Shape;531;p39">
            <a:extLst>
              <a:ext uri="{FF2B5EF4-FFF2-40B4-BE49-F238E27FC236}">
                <a16:creationId xmlns:a16="http://schemas.microsoft.com/office/drawing/2014/main" id="{B4F4C553-580D-B58E-BF85-4E888DA168F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2;p39">
            <a:extLst>
              <a:ext uri="{FF2B5EF4-FFF2-40B4-BE49-F238E27FC236}">
                <a16:creationId xmlns:a16="http://schemas.microsoft.com/office/drawing/2014/main" id="{4137C4A9-0366-CE09-D441-714DDEDB4442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1;p39">
            <a:extLst>
              <a:ext uri="{FF2B5EF4-FFF2-40B4-BE49-F238E27FC236}">
                <a16:creationId xmlns:a16="http://schemas.microsoft.com/office/drawing/2014/main" id="{01472D43-0B70-B55B-B22A-6631B11368C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39">
            <a:extLst>
              <a:ext uri="{FF2B5EF4-FFF2-40B4-BE49-F238E27FC236}">
                <a16:creationId xmlns:a16="http://schemas.microsoft.com/office/drawing/2014/main" id="{7F4917FD-332E-A550-2408-68B46F0EE4F9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B91429-ABC4-9732-2A59-672F487EE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50236"/>
            <a:ext cx="5970547" cy="2813897"/>
          </a:xfrm>
          <a:prstGeom prst="rect">
            <a:avLst/>
          </a:prstGeom>
        </p:spPr>
      </p:pic>
      <p:pic>
        <p:nvPicPr>
          <p:cNvPr id="13" name="Imagen 12" descr="Diagrama, Diagrama de Venn&#10;&#10;Descripción generada automáticamente">
            <a:extLst>
              <a:ext uri="{FF2B5EF4-FFF2-40B4-BE49-F238E27FC236}">
                <a16:creationId xmlns:a16="http://schemas.microsoft.com/office/drawing/2014/main" id="{1F10EA4C-9DB7-2380-2FC9-92EC7334C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819" y="1820216"/>
            <a:ext cx="3033180" cy="267558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B5D1132-9524-126E-679C-D16850B761B1}"/>
              </a:ext>
            </a:extLst>
          </p:cNvPr>
          <p:cNvSpPr txBox="1"/>
          <p:nvPr/>
        </p:nvSpPr>
        <p:spPr>
          <a:xfrm>
            <a:off x="7151958" y="1341655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5"/>
                </a:solidFill>
              </a:rPr>
              <a:t>Inducidos</a:t>
            </a:r>
          </a:p>
        </p:txBody>
      </p:sp>
    </p:spTree>
    <p:extLst>
      <p:ext uri="{BB962C8B-B14F-4D97-AF65-F5344CB8AC3E}">
        <p14:creationId xmlns:p14="http://schemas.microsoft.com/office/powerpoint/2010/main" val="233759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Diagrama de Venn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7" name="Google Shape;531;p39">
            <a:extLst>
              <a:ext uri="{FF2B5EF4-FFF2-40B4-BE49-F238E27FC236}">
                <a16:creationId xmlns:a16="http://schemas.microsoft.com/office/drawing/2014/main" id="{B4F4C553-580D-B58E-BF85-4E888DA168F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2;p39">
            <a:extLst>
              <a:ext uri="{FF2B5EF4-FFF2-40B4-BE49-F238E27FC236}">
                <a16:creationId xmlns:a16="http://schemas.microsoft.com/office/drawing/2014/main" id="{4137C4A9-0366-CE09-D441-714DDEDB4442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1;p39">
            <a:extLst>
              <a:ext uri="{FF2B5EF4-FFF2-40B4-BE49-F238E27FC236}">
                <a16:creationId xmlns:a16="http://schemas.microsoft.com/office/drawing/2014/main" id="{01472D43-0B70-B55B-B22A-6631B11368C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39">
            <a:extLst>
              <a:ext uri="{FF2B5EF4-FFF2-40B4-BE49-F238E27FC236}">
                <a16:creationId xmlns:a16="http://schemas.microsoft.com/office/drawing/2014/main" id="{7F4917FD-332E-A550-2408-68B46F0EE4F9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25F8CC-8416-E677-D160-42720EB6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74823"/>
            <a:ext cx="7559040" cy="14698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435A5A6-3C46-529E-5DAB-2EACC9CC0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3275375"/>
            <a:ext cx="7559040" cy="13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9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Diagrama de Venn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892434-2BEA-1BDF-EE39-4D06F22FDBF7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Google Shape;531;p39">
            <a:extLst>
              <a:ext uri="{FF2B5EF4-FFF2-40B4-BE49-F238E27FC236}">
                <a16:creationId xmlns:a16="http://schemas.microsoft.com/office/drawing/2014/main" id="{B4F4C553-580D-B58E-BF85-4E888DA168F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2;p39">
            <a:extLst>
              <a:ext uri="{FF2B5EF4-FFF2-40B4-BE49-F238E27FC236}">
                <a16:creationId xmlns:a16="http://schemas.microsoft.com/office/drawing/2014/main" id="{4137C4A9-0366-CE09-D441-714DDEDB4442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1;p39">
            <a:extLst>
              <a:ext uri="{FF2B5EF4-FFF2-40B4-BE49-F238E27FC236}">
                <a16:creationId xmlns:a16="http://schemas.microsoft.com/office/drawing/2014/main" id="{01472D43-0B70-B55B-B22A-6631B11368C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39">
            <a:extLst>
              <a:ext uri="{FF2B5EF4-FFF2-40B4-BE49-F238E27FC236}">
                <a16:creationId xmlns:a16="http://schemas.microsoft.com/office/drawing/2014/main" id="{7F4917FD-332E-A550-2408-68B46F0EE4F9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C627B9-DCA1-FCD5-EEA4-7CAC268FD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84972"/>
            <a:ext cx="5973483" cy="2744426"/>
          </a:xfrm>
          <a:prstGeom prst="rect">
            <a:avLst/>
          </a:prstGeom>
        </p:spPr>
      </p:pic>
      <p:pic>
        <p:nvPicPr>
          <p:cNvPr id="10" name="Imagen 9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92CFE39-7E04-12D5-394C-5DA580DB1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41" y="1832258"/>
            <a:ext cx="3040339" cy="26819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E7B7A55-4153-A081-BC17-81EFB10CDA56}"/>
              </a:ext>
            </a:extLst>
          </p:cNvPr>
          <p:cNvSpPr txBox="1"/>
          <p:nvPr/>
        </p:nvSpPr>
        <p:spPr>
          <a:xfrm>
            <a:off x="7151958" y="1341655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5"/>
                </a:solidFill>
              </a:rPr>
              <a:t>Reprimidos</a:t>
            </a:r>
          </a:p>
        </p:txBody>
      </p:sp>
    </p:spTree>
    <p:extLst>
      <p:ext uri="{BB962C8B-B14F-4D97-AF65-F5344CB8AC3E}">
        <p14:creationId xmlns:p14="http://schemas.microsoft.com/office/powerpoint/2010/main" val="228292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Graficas de barras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892434-2BEA-1BDF-EE39-4D06F22FDBF7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Google Shape;531;p39">
            <a:extLst>
              <a:ext uri="{FF2B5EF4-FFF2-40B4-BE49-F238E27FC236}">
                <a16:creationId xmlns:a16="http://schemas.microsoft.com/office/drawing/2014/main" id="{B4F4C553-580D-B58E-BF85-4E888DA168F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2;p39">
            <a:extLst>
              <a:ext uri="{FF2B5EF4-FFF2-40B4-BE49-F238E27FC236}">
                <a16:creationId xmlns:a16="http://schemas.microsoft.com/office/drawing/2014/main" id="{4137C4A9-0366-CE09-D441-714DDEDB4442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1;p39">
            <a:extLst>
              <a:ext uri="{FF2B5EF4-FFF2-40B4-BE49-F238E27FC236}">
                <a16:creationId xmlns:a16="http://schemas.microsoft.com/office/drawing/2014/main" id="{01472D43-0B70-B55B-B22A-6631B11368C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39">
            <a:extLst>
              <a:ext uri="{FF2B5EF4-FFF2-40B4-BE49-F238E27FC236}">
                <a16:creationId xmlns:a16="http://schemas.microsoft.com/office/drawing/2014/main" id="{7F4917FD-332E-A550-2408-68B46F0EE4F9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1694B1-851A-7C0A-0026-2CA693AB0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45815"/>
            <a:ext cx="5985857" cy="1822740"/>
          </a:xfrm>
          <a:prstGeom prst="rect">
            <a:avLst/>
          </a:prstGeom>
        </p:spPr>
      </p:pic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91BF294-5AAE-4942-A4E6-DB661663B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954" y="1825927"/>
            <a:ext cx="3018365" cy="26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7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Actividad</a:t>
            </a:r>
            <a:r>
              <a:rPr lang="en" dirty="0">
                <a:solidFill>
                  <a:schemeClr val="accent4"/>
                </a:solidFill>
              </a:rPr>
              <a:t> </a:t>
            </a:r>
            <a:r>
              <a:rPr lang="en" dirty="0">
                <a:solidFill>
                  <a:schemeClr val="lt2"/>
                </a:solidFill>
              </a:rPr>
              <a:t>01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550" name="Google Shape;550;p40"/>
          <p:cNvGrpSpPr/>
          <p:nvPr/>
        </p:nvGrpSpPr>
        <p:grpSpPr>
          <a:xfrm>
            <a:off x="155431" y="1549414"/>
            <a:ext cx="2391310" cy="3054560"/>
            <a:chOff x="358925" y="1867675"/>
            <a:chExt cx="2142175" cy="2736325"/>
          </a:xfrm>
        </p:grpSpPr>
        <p:sp>
          <p:nvSpPr>
            <p:cNvPr id="551" name="Google Shape;551;p40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40"/>
          <p:cNvSpPr txBox="1">
            <a:spLocks noGrp="1"/>
          </p:cNvSpPr>
          <p:nvPr>
            <p:ph type="subTitle" idx="1"/>
          </p:nvPr>
        </p:nvSpPr>
        <p:spPr>
          <a:xfrm>
            <a:off x="3349080" y="1572671"/>
            <a:ext cx="4965600" cy="104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Con la información proporcionada sobre el proceso de transición a la floración, formen parejas e interpreten los resultados del diagrama de </a:t>
            </a:r>
            <a:r>
              <a:rPr lang="es-MX" sz="2000" dirty="0" err="1"/>
              <a:t>Venn</a:t>
            </a:r>
            <a:r>
              <a:rPr lang="es-MX" sz="2000" dirty="0"/>
              <a:t> y grafica de barras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Tiempo: 15min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/>
              <a:t>Comentarios: 10min</a:t>
            </a:r>
            <a:endParaRPr sz="2000" dirty="0"/>
          </a:p>
        </p:txBody>
      </p:sp>
      <p:sp>
        <p:nvSpPr>
          <p:cNvPr id="4" name="Google Shape;651;p42">
            <a:extLst>
              <a:ext uri="{FF2B5EF4-FFF2-40B4-BE49-F238E27FC236}">
                <a16:creationId xmlns:a16="http://schemas.microsoft.com/office/drawing/2014/main" id="{745272ED-0B1C-F191-4A05-3C336E42D903}"/>
              </a:ext>
            </a:extLst>
          </p:cNvPr>
          <p:cNvSpPr txBox="1"/>
          <p:nvPr/>
        </p:nvSpPr>
        <p:spPr>
          <a:xfrm>
            <a:off x="2004963" y="109909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654;p42">
            <a:extLst>
              <a:ext uri="{FF2B5EF4-FFF2-40B4-BE49-F238E27FC236}">
                <a16:creationId xmlns:a16="http://schemas.microsoft.com/office/drawing/2014/main" id="{84B2EE6A-E4A9-1759-FE03-2B664B8CF9F6}"/>
              </a:ext>
            </a:extLst>
          </p:cNvPr>
          <p:cNvSpPr txBox="1"/>
          <p:nvPr/>
        </p:nvSpPr>
        <p:spPr>
          <a:xfrm>
            <a:off x="2369065" y="1427471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5"/>
              </a:solidFill>
            </a:endParaRPr>
          </a:p>
        </p:txBody>
      </p:sp>
      <p:sp>
        <p:nvSpPr>
          <p:cNvPr id="6" name="Google Shape;702;p43">
            <a:extLst>
              <a:ext uri="{FF2B5EF4-FFF2-40B4-BE49-F238E27FC236}">
                <a16:creationId xmlns:a16="http://schemas.microsoft.com/office/drawing/2014/main" id="{E1921020-AF92-2D19-16A3-70F008FFD145}"/>
              </a:ext>
            </a:extLst>
          </p:cNvPr>
          <p:cNvSpPr txBox="1"/>
          <p:nvPr/>
        </p:nvSpPr>
        <p:spPr>
          <a:xfrm>
            <a:off x="7662115" y="3380177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Google Shape;703;p43">
            <a:extLst>
              <a:ext uri="{FF2B5EF4-FFF2-40B4-BE49-F238E27FC236}">
                <a16:creationId xmlns:a16="http://schemas.microsoft.com/office/drawing/2014/main" id="{F2313E18-C8DB-9742-187E-C357EDC1D8BC}"/>
              </a:ext>
            </a:extLst>
          </p:cNvPr>
          <p:cNvSpPr txBox="1"/>
          <p:nvPr/>
        </p:nvSpPr>
        <p:spPr>
          <a:xfrm>
            <a:off x="8004765" y="3593177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09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54"/>
          <p:cNvGrpSpPr/>
          <p:nvPr/>
        </p:nvGrpSpPr>
        <p:grpSpPr>
          <a:xfrm>
            <a:off x="5049063" y="1594951"/>
            <a:ext cx="3432984" cy="2496295"/>
            <a:chOff x="331763" y="414153"/>
            <a:chExt cx="6903246" cy="5019697"/>
          </a:xfrm>
        </p:grpSpPr>
        <p:sp>
          <p:nvSpPr>
            <p:cNvPr id="1041" name="Google Shape;1041;p5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4"/>
          <p:cNvSpPr txBox="1">
            <a:spLocks noGrp="1"/>
          </p:cNvSpPr>
          <p:nvPr>
            <p:ph type="title"/>
          </p:nvPr>
        </p:nvSpPr>
        <p:spPr>
          <a:xfrm>
            <a:off x="544283" y="1806953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Descanso de 20min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1048" name="Google Shape;1048;p5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049" name="Google Shape;1049;p5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54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056" name="Google Shape;1056;p54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4D42C2F2-EBA3-B232-3174-F84ED53B8777}"/>
              </a:ext>
            </a:extLst>
          </p:cNvPr>
          <p:cNvSpPr txBox="1"/>
          <p:nvPr/>
        </p:nvSpPr>
        <p:spPr>
          <a:xfrm>
            <a:off x="-71033" y="347491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241;p31">
            <a:extLst>
              <a:ext uri="{FF2B5EF4-FFF2-40B4-BE49-F238E27FC236}">
                <a16:creationId xmlns:a16="http://schemas.microsoft.com/office/drawing/2014/main" id="{4D996138-9F53-F88E-FE19-0421518EF683}"/>
              </a:ext>
            </a:extLst>
          </p:cNvPr>
          <p:cNvSpPr txBox="1"/>
          <p:nvPr/>
        </p:nvSpPr>
        <p:spPr>
          <a:xfrm>
            <a:off x="2942770" y="305616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242;p31">
            <a:extLst>
              <a:ext uri="{FF2B5EF4-FFF2-40B4-BE49-F238E27FC236}">
                <a16:creationId xmlns:a16="http://schemas.microsoft.com/office/drawing/2014/main" id="{430B21C3-7B6F-71AA-01D5-D07CB0ADA346}"/>
              </a:ext>
            </a:extLst>
          </p:cNvPr>
          <p:cNvSpPr txBox="1"/>
          <p:nvPr/>
        </p:nvSpPr>
        <p:spPr>
          <a:xfrm>
            <a:off x="2823365" y="3587157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7" name="Google Shape;242;p31">
            <a:extLst>
              <a:ext uri="{FF2B5EF4-FFF2-40B4-BE49-F238E27FC236}">
                <a16:creationId xmlns:a16="http://schemas.microsoft.com/office/drawing/2014/main" id="{69DBA9D8-AC2D-46B6-C8A7-D7727548CE81}"/>
              </a:ext>
            </a:extLst>
          </p:cNvPr>
          <p:cNvSpPr txBox="1"/>
          <p:nvPr/>
        </p:nvSpPr>
        <p:spPr>
          <a:xfrm>
            <a:off x="-160820" y="864941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1026" name="Imagen 1025">
            <a:extLst>
              <a:ext uri="{FF2B5EF4-FFF2-40B4-BE49-F238E27FC236}">
                <a16:creationId xmlns:a16="http://schemas.microsoft.com/office/drawing/2014/main" id="{2E5FE2EC-33A7-9168-8140-1FABC642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70" y="1687533"/>
            <a:ext cx="3248417" cy="19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4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2"/>
                </a:solidFill>
              </a:rPr>
              <a:t>Análisis de conglomerados Heatmap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7" name="Google Shape;531;p39">
            <a:extLst>
              <a:ext uri="{FF2B5EF4-FFF2-40B4-BE49-F238E27FC236}">
                <a16:creationId xmlns:a16="http://schemas.microsoft.com/office/drawing/2014/main" id="{B4F4C553-580D-B58E-BF85-4E888DA168F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2;p39">
            <a:extLst>
              <a:ext uri="{FF2B5EF4-FFF2-40B4-BE49-F238E27FC236}">
                <a16:creationId xmlns:a16="http://schemas.microsoft.com/office/drawing/2014/main" id="{4137C4A9-0366-CE09-D441-714DDEDB4442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1;p39">
            <a:extLst>
              <a:ext uri="{FF2B5EF4-FFF2-40B4-BE49-F238E27FC236}">
                <a16:creationId xmlns:a16="http://schemas.microsoft.com/office/drawing/2014/main" id="{01472D43-0B70-B55B-B22A-6631B11368C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39">
            <a:extLst>
              <a:ext uri="{FF2B5EF4-FFF2-40B4-BE49-F238E27FC236}">
                <a16:creationId xmlns:a16="http://schemas.microsoft.com/office/drawing/2014/main" id="{7F4917FD-332E-A550-2408-68B46F0EE4F9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132EE4-9C33-8C84-43D5-69FB68974072}"/>
              </a:ext>
            </a:extLst>
          </p:cNvPr>
          <p:cNvSpPr txBox="1"/>
          <p:nvPr/>
        </p:nvSpPr>
        <p:spPr>
          <a:xfrm>
            <a:off x="1113704" y="1725008"/>
            <a:ext cx="7086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</a:t>
            </a: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lasificar observaciones en grupos</a:t>
            </a: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(clusters o conglomerados) homogéneos internamente con mínima varianza y diferentes entre ellos con máxima varianza.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200" b="0" i="0" dirty="0">
              <a:solidFill>
                <a:schemeClr val="tx1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 obtiene una clasificación de datos multivariados para su comprención.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200" b="0" i="0" dirty="0">
              <a:solidFill>
                <a:schemeClr val="tx1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 requiere una medida de similitud o divergencia.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Para determinar la similitud se calcula una matriz de </a:t>
            </a: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</a:t>
            </a: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istancias (</a:t>
            </a:r>
            <a:r>
              <a:rPr lang="es-MX" sz="1200" b="0" i="0" dirty="0" err="1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Euclideana</a:t>
            </a: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 </a:t>
            </a: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Bray-Curtis).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algn="l"/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Euclidiana: </a:t>
            </a: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longitud del vector que conecta los sitios.</a:t>
            </a:r>
          </a:p>
          <a:p>
            <a:pPr algn="l"/>
            <a:r>
              <a:rPr lang="es-MX" sz="120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Bray-Curtis</a:t>
            </a: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opuesto del porcentaje de similitud.</a:t>
            </a:r>
            <a:br>
              <a:rPr lang="es-MX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s-MX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5" name="Google Shape;242;p31">
            <a:extLst>
              <a:ext uri="{FF2B5EF4-FFF2-40B4-BE49-F238E27FC236}">
                <a16:creationId xmlns:a16="http://schemas.microsoft.com/office/drawing/2014/main" id="{7EF73825-AB77-42FA-C01B-07C5244120C9}"/>
              </a:ext>
            </a:extLst>
          </p:cNvPr>
          <p:cNvSpPr txBox="1"/>
          <p:nvPr/>
        </p:nvSpPr>
        <p:spPr>
          <a:xfrm>
            <a:off x="174460" y="1657421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10" name="Google Shape;242;p31">
            <a:extLst>
              <a:ext uri="{FF2B5EF4-FFF2-40B4-BE49-F238E27FC236}">
                <a16:creationId xmlns:a16="http://schemas.microsoft.com/office/drawing/2014/main" id="{5FF8DF1A-6487-7A95-BE89-6FF69CB04662}"/>
              </a:ext>
            </a:extLst>
          </p:cNvPr>
          <p:cNvSpPr txBox="1"/>
          <p:nvPr/>
        </p:nvSpPr>
        <p:spPr>
          <a:xfrm>
            <a:off x="166840" y="2410424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13" name="Google Shape;242;p31">
            <a:extLst>
              <a:ext uri="{FF2B5EF4-FFF2-40B4-BE49-F238E27FC236}">
                <a16:creationId xmlns:a16="http://schemas.microsoft.com/office/drawing/2014/main" id="{54949727-05AC-4D00-17BB-A9986883FC5E}"/>
              </a:ext>
            </a:extLst>
          </p:cNvPr>
          <p:cNvSpPr txBox="1"/>
          <p:nvPr/>
        </p:nvSpPr>
        <p:spPr>
          <a:xfrm>
            <a:off x="166840" y="2951620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14" name="Google Shape;242;p31">
            <a:extLst>
              <a:ext uri="{FF2B5EF4-FFF2-40B4-BE49-F238E27FC236}">
                <a16:creationId xmlns:a16="http://schemas.microsoft.com/office/drawing/2014/main" id="{5DAC8CD6-599B-EBC8-86A6-6062ED5EE02C}"/>
              </a:ext>
            </a:extLst>
          </p:cNvPr>
          <p:cNvSpPr txBox="1"/>
          <p:nvPr/>
        </p:nvSpPr>
        <p:spPr>
          <a:xfrm>
            <a:off x="166840" y="3306069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5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8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Functional enrichment analysis. (A) Bubble plot for Gene Ontology (GO)... |  Download Scientific Diagram">
            <a:extLst>
              <a:ext uri="{FF2B5EF4-FFF2-40B4-BE49-F238E27FC236}">
                <a16:creationId xmlns:a16="http://schemas.microsoft.com/office/drawing/2014/main" id="{8284AA6A-D793-2BE5-D4FB-9540F7C5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50" y="177780"/>
            <a:ext cx="2642820" cy="314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elp Online - Apps - Volcano Plot">
            <a:extLst>
              <a:ext uri="{FF2B5EF4-FFF2-40B4-BE49-F238E27FC236}">
                <a16:creationId xmlns:a16="http://schemas.microsoft.com/office/drawing/2014/main" id="{94DD52DE-0B97-ABAA-28E2-534594C9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322" y="353866"/>
            <a:ext cx="3233310" cy="252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yan Z Friedman, PhD on X: &quot;Here are four perceptually uniform color maps:  viridis, plasma, inferno, and magma. I think viridis is the best. Notice  the two areas I boxed on the">
            <a:extLst>
              <a:ext uri="{FF2B5EF4-FFF2-40B4-BE49-F238E27FC236}">
                <a16:creationId xmlns:a16="http://schemas.microsoft.com/office/drawing/2014/main" id="{E6FC9FCE-3425-7C3C-1A09-630A53DC4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9"/>
          <a:stretch/>
        </p:blipFill>
        <p:spPr bwMode="auto">
          <a:xfrm>
            <a:off x="135548" y="177780"/>
            <a:ext cx="3221502" cy="318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enn diagram and heatmap analyses of RNASeq data obtained from Santa... |  Download Scientific Diagram">
            <a:extLst>
              <a:ext uri="{FF2B5EF4-FFF2-40B4-BE49-F238E27FC236}">
                <a16:creationId xmlns:a16="http://schemas.microsoft.com/office/drawing/2014/main" id="{CF0253E1-1B55-0C58-4FEE-EB9A725F0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" r="53482" b="52137"/>
          <a:stretch/>
        </p:blipFill>
        <p:spPr bwMode="auto">
          <a:xfrm>
            <a:off x="1105029" y="3460653"/>
            <a:ext cx="1990152" cy="157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Venn diagram and heatmap analyses of RNASeq data obtained from Santa... |  Download Scientific Diagram">
            <a:extLst>
              <a:ext uri="{FF2B5EF4-FFF2-40B4-BE49-F238E27FC236}">
                <a16:creationId xmlns:a16="http://schemas.microsoft.com/office/drawing/2014/main" id="{259C9BCA-6868-FD65-EC33-D9E665085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" t="52173" r="53482" b="-36"/>
          <a:stretch/>
        </p:blipFill>
        <p:spPr bwMode="auto">
          <a:xfrm>
            <a:off x="3542930" y="3405013"/>
            <a:ext cx="2044071" cy="15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rontiers | Differential Gene Expression Patterns Between Apical and Basal  Inner Hair Cells Revealed by RNA-Seq">
            <a:extLst>
              <a:ext uri="{FF2B5EF4-FFF2-40B4-BE49-F238E27FC236}">
                <a16:creationId xmlns:a16="http://schemas.microsoft.com/office/drawing/2014/main" id="{73A8ABC5-5EAE-D5AD-D981-070F40D81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7" t="-407" r="-1064" b="57064"/>
          <a:stretch/>
        </p:blipFill>
        <p:spPr bwMode="auto">
          <a:xfrm>
            <a:off x="6573762" y="3075462"/>
            <a:ext cx="1845752" cy="196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42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585C47D-9FC2-8D5E-AA8F-A10AE3B92181}"/>
              </a:ext>
            </a:extLst>
          </p:cNvPr>
          <p:cNvSpPr/>
          <p:nvPr/>
        </p:nvSpPr>
        <p:spPr>
          <a:xfrm>
            <a:off x="5052060" y="1170870"/>
            <a:ext cx="4091939" cy="397263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Google Shape;497;p38">
            <a:extLst>
              <a:ext uri="{FF2B5EF4-FFF2-40B4-BE49-F238E27FC236}">
                <a16:creationId xmlns:a16="http://schemas.microsoft.com/office/drawing/2014/main" id="{BED1D3AD-692C-D814-2FA5-0C4C052367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4437" y="4722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Heatmap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08EC05-1A1D-3B55-21FA-297575B55823}"/>
              </a:ext>
            </a:extLst>
          </p:cNvPr>
          <p:cNvSpPr txBox="1"/>
          <p:nvPr/>
        </p:nvSpPr>
        <p:spPr>
          <a:xfrm>
            <a:off x="251460" y="2273146"/>
            <a:ext cx="45758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Representación gráfica de valores individuales contenidos en una matriz </a:t>
            </a:r>
            <a:r>
              <a:rPr lang="es-MX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 se representan a través de colores.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Muestra</a:t>
            </a:r>
            <a:r>
              <a:rPr lang="es-MX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un panorama general de datos numéricos, </a:t>
            </a:r>
            <a:r>
              <a:rPr lang="es-MX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permite agrupar y describir perfiles de expresión genética </a:t>
            </a:r>
          </a:p>
        </p:txBody>
      </p:sp>
      <p:pic>
        <p:nvPicPr>
          <p:cNvPr id="4" name="Picture 6" descr="Ryan Z Friedman, PhD on X: &quot;Here are four perceptually uniform color maps:  viridis, plasma, inferno, and magma. I think viridis is the best. Notice  the two areas I boxed on the">
            <a:extLst>
              <a:ext uri="{FF2B5EF4-FFF2-40B4-BE49-F238E27FC236}">
                <a16:creationId xmlns:a16="http://schemas.microsoft.com/office/drawing/2014/main" id="{59ADE698-1A1E-09EC-73C2-AB239120B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9"/>
          <a:stretch/>
        </p:blipFill>
        <p:spPr bwMode="auto">
          <a:xfrm>
            <a:off x="5348433" y="1491751"/>
            <a:ext cx="3499192" cy="346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42;p31">
            <a:extLst>
              <a:ext uri="{FF2B5EF4-FFF2-40B4-BE49-F238E27FC236}">
                <a16:creationId xmlns:a16="http://schemas.microsoft.com/office/drawing/2014/main" id="{FEF5852C-8A9D-0473-6D30-84FEC6380B91}"/>
              </a:ext>
            </a:extLst>
          </p:cNvPr>
          <p:cNvSpPr txBox="1"/>
          <p:nvPr/>
        </p:nvSpPr>
        <p:spPr>
          <a:xfrm>
            <a:off x="-678573" y="2235885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7" name="Google Shape;242;p31">
            <a:extLst>
              <a:ext uri="{FF2B5EF4-FFF2-40B4-BE49-F238E27FC236}">
                <a16:creationId xmlns:a16="http://schemas.microsoft.com/office/drawing/2014/main" id="{FDA9F84B-632C-C9CF-98F9-486A1B8019B2}"/>
              </a:ext>
            </a:extLst>
          </p:cNvPr>
          <p:cNvSpPr txBox="1"/>
          <p:nvPr/>
        </p:nvSpPr>
        <p:spPr>
          <a:xfrm>
            <a:off x="-668622" y="3073365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5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890A2F42-431A-2240-0A73-6F22F2F6E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37" y="468863"/>
            <a:ext cx="54212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Heatmap</a:t>
            </a:r>
            <a:endParaRPr sz="3200" dirty="0">
              <a:solidFill>
                <a:schemeClr val="accent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5636A5-8595-778C-B115-AC7D04FBC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84443"/>
            <a:ext cx="8045536" cy="9982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797C71-0191-F757-D35F-9C4D438F8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66390"/>
            <a:ext cx="8045532" cy="1720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890A2F42-431A-2240-0A73-6F22F2F6E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37" y="468863"/>
            <a:ext cx="54212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Heatmap</a:t>
            </a:r>
            <a:endParaRPr sz="3200" dirty="0">
              <a:solidFill>
                <a:schemeClr val="accent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A48BE0-E8D8-08C4-B519-8B2E374B1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65556"/>
            <a:ext cx="7920769" cy="18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6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180CE21-3270-AA98-AC4E-3C13D64FE2DB}"/>
              </a:ext>
            </a:extLst>
          </p:cNvPr>
          <p:cNvSpPr/>
          <p:nvPr/>
        </p:nvSpPr>
        <p:spPr>
          <a:xfrm>
            <a:off x="0" y="2506980"/>
            <a:ext cx="9144000" cy="263652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890A2F42-431A-2240-0A73-6F22F2F6E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37" y="468863"/>
            <a:ext cx="54212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Heatmap</a:t>
            </a:r>
            <a:endParaRPr sz="3200" dirty="0">
              <a:solidFill>
                <a:schemeClr val="accent2"/>
              </a:solidFill>
            </a:endParaRP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F83604E1-DA84-3C24-9B9E-F5D4AF72A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41" y="2571750"/>
            <a:ext cx="5450117" cy="255436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00AE3FC-E14F-6BB3-8ACB-D640F59E51CE}"/>
              </a:ext>
            </a:extLst>
          </p:cNvPr>
          <p:cNvSpPr/>
          <p:nvPr/>
        </p:nvSpPr>
        <p:spPr>
          <a:xfrm>
            <a:off x="0" y="345049"/>
            <a:ext cx="9144000" cy="11277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D3B846-597F-01C0-56EC-A6178D812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4969"/>
            <a:ext cx="7856220" cy="18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5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180CE21-3270-AA98-AC4E-3C13D64FE2DB}"/>
              </a:ext>
            </a:extLst>
          </p:cNvPr>
          <p:cNvSpPr/>
          <p:nvPr/>
        </p:nvSpPr>
        <p:spPr>
          <a:xfrm>
            <a:off x="0" y="2392680"/>
            <a:ext cx="9144000" cy="275082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Google Shape;497;p38">
            <a:extLst>
              <a:ext uri="{FF2B5EF4-FFF2-40B4-BE49-F238E27FC236}">
                <a16:creationId xmlns:a16="http://schemas.microsoft.com/office/drawing/2014/main" id="{890A2F42-431A-2240-0A73-6F22F2F6E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37" y="468863"/>
            <a:ext cx="54212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Heatmap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00AE3FC-E14F-6BB3-8ACB-D640F59E51CE}"/>
              </a:ext>
            </a:extLst>
          </p:cNvPr>
          <p:cNvSpPr/>
          <p:nvPr/>
        </p:nvSpPr>
        <p:spPr>
          <a:xfrm>
            <a:off x="0" y="345049"/>
            <a:ext cx="9144000" cy="11277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BD3490A-ED2D-A7C7-E6C6-CBB2D3C2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55" y="2506980"/>
            <a:ext cx="4724889" cy="26898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3AFF94-4B3A-399C-E6EA-265F7F6F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8863"/>
            <a:ext cx="5900414" cy="177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DB8AFCE-2E36-BB7D-6E4B-E436C191E797}"/>
              </a:ext>
            </a:extLst>
          </p:cNvPr>
          <p:cNvSpPr/>
          <p:nvPr/>
        </p:nvSpPr>
        <p:spPr>
          <a:xfrm>
            <a:off x="0" y="332903"/>
            <a:ext cx="9128760" cy="830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82CC683-0F64-E753-F06A-E435B15CD154}"/>
              </a:ext>
            </a:extLst>
          </p:cNvPr>
          <p:cNvSpPr/>
          <p:nvPr/>
        </p:nvSpPr>
        <p:spPr>
          <a:xfrm>
            <a:off x="5188596" y="345049"/>
            <a:ext cx="3955404" cy="4798451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2D75B4-C118-6C21-1B64-AFC8D131A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" y="696514"/>
            <a:ext cx="4895668" cy="3978123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016EAFBA-C356-5D8A-1CE5-C8C735F32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96" y="1200128"/>
            <a:ext cx="3970644" cy="29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95B30B22-B5D6-F9DF-0E41-59D5B59BA7AE}"/>
              </a:ext>
            </a:extLst>
          </p:cNvPr>
          <p:cNvSpPr/>
          <p:nvPr/>
        </p:nvSpPr>
        <p:spPr>
          <a:xfrm>
            <a:off x="5745480" y="1173480"/>
            <a:ext cx="3398520" cy="397002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Enriquecimiento funcional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B28BF7-ECDE-04FD-04E5-DD8E89A02FB8}"/>
              </a:ext>
            </a:extLst>
          </p:cNvPr>
          <p:cNvSpPr txBox="1"/>
          <p:nvPr/>
        </p:nvSpPr>
        <p:spPr>
          <a:xfrm>
            <a:off x="419100" y="1804273"/>
            <a:ext cx="483108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Enfoque estadístico que permite comparar un set de datos con una base de datos conocida para identificar los grupos de genes</a:t>
            </a: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rutas metabólicas o funciones biológicas sobrerrepresentadas o significativamente enriquecidas.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Proporciona información biológica importante sobre la pertenencia del set de datos a una ruta metabólica conocida.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 pueden realizar los siguientes estadísticos: </a:t>
            </a:r>
          </a:p>
          <a:p>
            <a:r>
              <a:rPr lang="es-MX" sz="12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Hipergeométrico, Fisher o Chi-cuadrada.</a:t>
            </a:r>
            <a:br>
              <a:rPr lang="es-MX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s-MX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4" name="Google Shape;242;p31">
            <a:extLst>
              <a:ext uri="{FF2B5EF4-FFF2-40B4-BE49-F238E27FC236}">
                <a16:creationId xmlns:a16="http://schemas.microsoft.com/office/drawing/2014/main" id="{22EF3C43-2775-D6EE-490A-9927386BCC1D}"/>
              </a:ext>
            </a:extLst>
          </p:cNvPr>
          <p:cNvSpPr txBox="1"/>
          <p:nvPr/>
        </p:nvSpPr>
        <p:spPr>
          <a:xfrm>
            <a:off x="-568174" y="1804273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5" name="Google Shape;242;p31">
            <a:extLst>
              <a:ext uri="{FF2B5EF4-FFF2-40B4-BE49-F238E27FC236}">
                <a16:creationId xmlns:a16="http://schemas.microsoft.com/office/drawing/2014/main" id="{7484979E-497B-D1DC-CA10-D25689575989}"/>
              </a:ext>
            </a:extLst>
          </p:cNvPr>
          <p:cNvSpPr txBox="1"/>
          <p:nvPr/>
        </p:nvSpPr>
        <p:spPr>
          <a:xfrm>
            <a:off x="-548313" y="3031925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12" name="Picture 8" descr="Functional enrichment analysis. (A) Bubble plot for Gene Ontology (GO)... |  Download Scientific Diagram">
            <a:extLst>
              <a:ext uri="{FF2B5EF4-FFF2-40B4-BE49-F238E27FC236}">
                <a16:creationId xmlns:a16="http://schemas.microsoft.com/office/drawing/2014/main" id="{5F50FF5F-60A6-5A1A-BA51-121F7E70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341" y="1516720"/>
            <a:ext cx="2642820" cy="314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628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B008F78-8F42-1DE5-52C8-683C33DE2649}"/>
              </a:ext>
            </a:extLst>
          </p:cNvPr>
          <p:cNvSpPr txBox="1"/>
          <p:nvPr/>
        </p:nvSpPr>
        <p:spPr>
          <a:xfrm>
            <a:off x="2286000" y="474577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https://planteome.org/oat/index.html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ED3154-1152-DEF2-2A0D-34E3363B1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" y="0"/>
            <a:ext cx="8313420" cy="46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44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856A5A-717C-0340-3C3E-3BC5DE6F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276"/>
            <a:ext cx="9144000" cy="40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09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04E060-F76D-5D2D-E22A-7F18A0DB2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8"/>
          <a:stretch/>
        </p:blipFill>
        <p:spPr>
          <a:xfrm>
            <a:off x="0" y="100399"/>
            <a:ext cx="9144000" cy="480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</a:t>
            </a:r>
            <a:r>
              <a:rPr lang="en" dirty="0">
                <a:solidFill>
                  <a:schemeClr val="accent2"/>
                </a:solidFill>
              </a:rPr>
              <a:t>de contenidos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4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5"/>
          </p:nvPr>
        </p:nvSpPr>
        <p:spPr>
          <a:xfrm>
            <a:off x="2602282" y="2892397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6"/>
          </p:nvPr>
        </p:nvSpPr>
        <p:spPr>
          <a:xfrm>
            <a:off x="3327405" y="3914675"/>
            <a:ext cx="6021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591435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0" i="0" u="none" strike="noStrike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Expresión </a:t>
            </a:r>
            <a:r>
              <a:rPr lang="es-MX" dirty="0">
                <a:latin typeface="Source Code Pro" panose="020B0509030403020204" pitchFamily="49" charset="0"/>
                <a:ea typeface="Source Code Pro" panose="020B0509030403020204" pitchFamily="49" charset="0"/>
              </a:rPr>
              <a:t>diferencial</a:t>
            </a:r>
            <a:r>
              <a:rPr lang="es-MX" sz="2400" b="0" i="0" u="none" strike="noStrike" dirty="0"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8"/>
          </p:nvPr>
        </p:nvSpPr>
        <p:spPr>
          <a:xfrm>
            <a:off x="3204382" y="2892397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Perfil de expresión</a:t>
            </a:r>
            <a:endParaRPr dirty="0"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9"/>
          </p:nvPr>
        </p:nvSpPr>
        <p:spPr>
          <a:xfrm>
            <a:off x="3940154" y="3914675"/>
            <a:ext cx="503096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Enriquecimiento funcional</a:t>
            </a:r>
            <a:endParaRPr dirty="0"/>
          </a:p>
        </p:txBody>
      </p:sp>
      <p:grpSp>
        <p:nvGrpSpPr>
          <p:cNvPr id="316" name="Google Shape;316;p33"/>
          <p:cNvGrpSpPr/>
          <p:nvPr/>
        </p:nvGrpSpPr>
        <p:grpSpPr>
          <a:xfrm>
            <a:off x="358925" y="186767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07;p33">
            <a:extLst>
              <a:ext uri="{FF2B5EF4-FFF2-40B4-BE49-F238E27FC236}">
                <a16:creationId xmlns:a16="http://schemas.microsoft.com/office/drawing/2014/main" id="{D3D3B309-C7EA-DB04-4423-7F321F47DC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17720" y="1769644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Volcano plot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Diagrama de Venn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Graficas de barras</a:t>
            </a:r>
            <a:endParaRPr dirty="0"/>
          </a:p>
        </p:txBody>
      </p:sp>
      <p:sp>
        <p:nvSpPr>
          <p:cNvPr id="9" name="Google Shape;307;p33">
            <a:extLst>
              <a:ext uri="{FF2B5EF4-FFF2-40B4-BE49-F238E27FC236}">
                <a16:creationId xmlns:a16="http://schemas.microsoft.com/office/drawing/2014/main" id="{CB313FB5-CC8E-0D7D-39A2-49AF24F55F07}"/>
              </a:ext>
            </a:extLst>
          </p:cNvPr>
          <p:cNvSpPr txBox="1">
            <a:spLocks/>
          </p:cNvSpPr>
          <p:nvPr/>
        </p:nvSpPr>
        <p:spPr>
          <a:xfrm>
            <a:off x="3272299" y="3209000"/>
            <a:ext cx="420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Heatmap</a:t>
            </a:r>
          </a:p>
        </p:txBody>
      </p:sp>
      <p:sp>
        <p:nvSpPr>
          <p:cNvPr id="10" name="Google Shape;307;p33">
            <a:extLst>
              <a:ext uri="{FF2B5EF4-FFF2-40B4-BE49-F238E27FC236}">
                <a16:creationId xmlns:a16="http://schemas.microsoft.com/office/drawing/2014/main" id="{C123B878-696F-B385-1F85-52FB0F2BA75F}"/>
              </a:ext>
            </a:extLst>
          </p:cNvPr>
          <p:cNvSpPr txBox="1">
            <a:spLocks/>
          </p:cNvSpPr>
          <p:nvPr/>
        </p:nvSpPr>
        <p:spPr>
          <a:xfrm>
            <a:off x="3940153" y="4261100"/>
            <a:ext cx="48943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Análisis de enriquecimiento funcional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Bubble</a:t>
            </a:r>
            <a:r>
              <a:rPr lang="es-MX" dirty="0"/>
              <a:t> </a:t>
            </a:r>
            <a:r>
              <a:rPr lang="es-MX" dirty="0" err="1"/>
              <a:t>plot</a:t>
            </a:r>
            <a:endParaRPr lang="es-MX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DB9D48-FE9D-A985-539D-1D151404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07" y="0"/>
            <a:ext cx="59005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F1CB5A-4CAA-A359-6F5B-EFE6D4A6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4" y="0"/>
            <a:ext cx="88377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19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C21AFD-8FD8-2D01-207D-2817A2BE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827"/>
            <a:ext cx="9144000" cy="42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91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968B3C-DC61-58AF-DB09-BDB11786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86" y="0"/>
            <a:ext cx="8397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1ABC79E-B948-1ADD-3D75-3016899F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662"/>
            <a:ext cx="9144000" cy="46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63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Enriquecimiento funcional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CAAD78-17EB-4E34-21A5-3E66532F9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60292"/>
            <a:ext cx="6103498" cy="29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60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95B30B22-B5D6-F9DF-0E41-59D5B59BA7AE}"/>
              </a:ext>
            </a:extLst>
          </p:cNvPr>
          <p:cNvSpPr/>
          <p:nvPr/>
        </p:nvSpPr>
        <p:spPr>
          <a:xfrm>
            <a:off x="5745480" y="1173480"/>
            <a:ext cx="3398520" cy="397002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Enriquecimiento funcional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65BFF5-0297-625C-A610-3B05C0B1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89570"/>
            <a:ext cx="5593080" cy="1591358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F0C67BD-8EF7-2A67-60FD-5313FDC48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698" y="1953080"/>
            <a:ext cx="3387302" cy="22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29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 enrichment of TAIR IDs categorized into biological process (BP),... |  Download Scientific Diagram">
            <a:extLst>
              <a:ext uri="{FF2B5EF4-FFF2-40B4-BE49-F238E27FC236}">
                <a16:creationId xmlns:a16="http://schemas.microsoft.com/office/drawing/2014/main" id="{2E8DF48A-C856-BDA8-51D9-A30D0E610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68" y="1188023"/>
            <a:ext cx="4934975" cy="35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IR @tairnews.bsky.social (@tair_news) / X">
            <a:extLst>
              <a:ext uri="{FF2B5EF4-FFF2-40B4-BE49-F238E27FC236}">
                <a16:creationId xmlns:a16="http://schemas.microsoft.com/office/drawing/2014/main" id="{F2911B69-45D2-B325-923C-E6127A31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2" y="727585"/>
            <a:ext cx="2544641" cy="25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E1FB56-A811-207F-09A8-09237D31AB28}"/>
              </a:ext>
            </a:extLst>
          </p:cNvPr>
          <p:cNvSpPr/>
          <p:nvPr/>
        </p:nvSpPr>
        <p:spPr>
          <a:xfrm>
            <a:off x="0" y="174950"/>
            <a:ext cx="8747450" cy="552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100" b="1" dirty="0">
                <a:latin typeface="Arial" panose="020B0604020202020204" pitchFamily="34" charset="0"/>
                <a:cs typeface="Arial" panose="020B0604020202020204" pitchFamily="34" charset="0"/>
              </a:rPr>
              <a:t>Otras bases de datos para enriquecimiento funcional</a:t>
            </a:r>
          </a:p>
        </p:txBody>
      </p:sp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338A728B-1605-0828-584E-F77266082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25" y="3220771"/>
            <a:ext cx="1671272" cy="16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7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AE1FB56-A811-207F-09A8-09237D31AB28}"/>
              </a:ext>
            </a:extLst>
          </p:cNvPr>
          <p:cNvSpPr/>
          <p:nvPr/>
        </p:nvSpPr>
        <p:spPr>
          <a:xfrm>
            <a:off x="0" y="174950"/>
            <a:ext cx="8747450" cy="552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100" b="1" dirty="0">
                <a:latin typeface="Arial" panose="020B0604020202020204" pitchFamily="34" charset="0"/>
                <a:cs typeface="Arial" panose="020B0604020202020204" pitchFamily="34" charset="0"/>
              </a:rPr>
              <a:t>Otras bases de datos para enriquecimiento funcional</a:t>
            </a:r>
          </a:p>
        </p:txBody>
      </p:sp>
      <p:pic>
        <p:nvPicPr>
          <p:cNvPr id="2050" name="Picture 2" descr="Chapter 7 KEGG enrichment analysis | Biomedical Knowledge Mining using  GOSemSim and clusterProfiler">
            <a:extLst>
              <a:ext uri="{FF2B5EF4-FFF2-40B4-BE49-F238E27FC236}">
                <a16:creationId xmlns:a16="http://schemas.microsoft.com/office/drawing/2014/main" id="{E5EA0171-0739-9310-50ED-51CF425C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009" y="1022857"/>
            <a:ext cx="4854649" cy="374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FB7C42E5-C36B-6FD2-EAE1-1787F3E5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78" y="3079085"/>
            <a:ext cx="1769890" cy="1769890"/>
          </a:xfrm>
          <a:prstGeom prst="rect">
            <a:avLst/>
          </a:prstGeom>
        </p:spPr>
      </p:pic>
      <p:pic>
        <p:nvPicPr>
          <p:cNvPr id="2052" name="Picture 4" descr="KEGG - Wikipedia">
            <a:extLst>
              <a:ext uri="{FF2B5EF4-FFF2-40B4-BE49-F238E27FC236}">
                <a16:creationId xmlns:a16="http://schemas.microsoft.com/office/drawing/2014/main" id="{A9A4D601-0FEB-CB30-4FD0-EF1D57DBF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62" y="1022857"/>
            <a:ext cx="2569122" cy="184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44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AE1FB56-A811-207F-09A8-09237D31AB28}"/>
              </a:ext>
            </a:extLst>
          </p:cNvPr>
          <p:cNvSpPr/>
          <p:nvPr/>
        </p:nvSpPr>
        <p:spPr>
          <a:xfrm>
            <a:off x="0" y="174950"/>
            <a:ext cx="8747450" cy="552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100" b="1" dirty="0">
                <a:latin typeface="Arial" panose="020B0604020202020204" pitchFamily="34" charset="0"/>
                <a:cs typeface="Arial" panose="020B0604020202020204" pitchFamily="34" charset="0"/>
              </a:rPr>
              <a:t>Otras bases de datos para enriquecimiento funcional</a:t>
            </a:r>
          </a:p>
        </p:txBody>
      </p:sp>
      <p:pic>
        <p:nvPicPr>
          <p:cNvPr id="4098" name="Picture 2" descr="DAVID enrichment analysis for genes in the modules.: (A) The nodes... |  Download Scientific Diagram">
            <a:extLst>
              <a:ext uri="{FF2B5EF4-FFF2-40B4-BE49-F238E27FC236}">
                <a16:creationId xmlns:a16="http://schemas.microsoft.com/office/drawing/2014/main" id="{BED28448-358E-89C2-60AF-E4D67D9A4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9" y="1125415"/>
            <a:ext cx="3856548" cy="370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4606AE-BDD7-DB2C-99A3-A83EBEDA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415"/>
            <a:ext cx="4434502" cy="876673"/>
          </a:xfrm>
          <a:prstGeom prst="rect">
            <a:avLst/>
          </a:prstGeom>
        </p:spPr>
      </p:pic>
      <p:pic>
        <p:nvPicPr>
          <p:cNvPr id="7" name="Imagen 6" descr="Código QR&#10;&#10;Descripción generada automáticamente">
            <a:extLst>
              <a:ext uri="{FF2B5EF4-FFF2-40B4-BE49-F238E27FC236}">
                <a16:creationId xmlns:a16="http://schemas.microsoft.com/office/drawing/2014/main" id="{58F68F20-517B-0870-17F9-A373EAF21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94" y="2342290"/>
            <a:ext cx="2349913" cy="23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5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444D597-E2CA-6C7D-9B48-9E813B6E01A7}"/>
              </a:ext>
            </a:extLst>
          </p:cNvPr>
          <p:cNvSpPr/>
          <p:nvPr/>
        </p:nvSpPr>
        <p:spPr>
          <a:xfrm>
            <a:off x="0" y="174950"/>
            <a:ext cx="8747450" cy="552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100" b="1" dirty="0">
                <a:latin typeface="Arial" panose="020B0604020202020204" pitchFamily="34" charset="0"/>
                <a:cs typeface="Arial" panose="020B0604020202020204" pitchFamily="34" charset="0"/>
              </a:rPr>
              <a:t>Transición a la floración en </a:t>
            </a:r>
            <a:r>
              <a:rPr lang="es-MX" sz="2100" b="1" i="1" dirty="0">
                <a:latin typeface="Arial" panose="020B0604020202020204" pitchFamily="34" charset="0"/>
                <a:cs typeface="Arial" panose="020B0604020202020204" pitchFamily="34" charset="0"/>
              </a:rPr>
              <a:t>A. thaliana</a:t>
            </a:r>
            <a:endParaRPr lang="es-MX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1ECB7C5-D3F4-C853-5819-346DE6F5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" y="868630"/>
            <a:ext cx="5134323" cy="37816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FBD59AC-C8A4-51CD-7840-444C19BC3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930" y="757860"/>
            <a:ext cx="2156456" cy="400320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F44AC99-6997-8B13-8194-0034AA2B9919}"/>
              </a:ext>
            </a:extLst>
          </p:cNvPr>
          <p:cNvSpPr txBox="1"/>
          <p:nvPr/>
        </p:nvSpPr>
        <p:spPr>
          <a:xfrm>
            <a:off x="5353438" y="4912667"/>
            <a:ext cx="3790562" cy="253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s-MX" sz="1050" b="1" dirty="0">
                <a:latin typeface="Arial" panose="020B0604020202020204" pitchFamily="34" charset="0"/>
                <a:ea typeface="Georgia" panose="02040502050405020303" pitchFamily="18" charset="0"/>
              </a:rPr>
              <a:t>Bases de datos de floración: </a:t>
            </a:r>
            <a:r>
              <a:rPr lang="es-MX" sz="1050" dirty="0">
                <a:latin typeface="Arial" panose="020B0604020202020204" pitchFamily="34" charset="0"/>
                <a:ea typeface="Georgia" panose="02040502050405020303" pitchFamily="18" charset="0"/>
              </a:rPr>
              <a:t>Flor ID, Arabidopsis </a:t>
            </a:r>
            <a:r>
              <a:rPr lang="es-MX" sz="1050" dirty="0" err="1">
                <a:latin typeface="Arial" panose="020B0604020202020204" pitchFamily="34" charset="0"/>
                <a:ea typeface="Georgia" panose="02040502050405020303" pitchFamily="18" charset="0"/>
              </a:rPr>
              <a:t>flowering</a:t>
            </a:r>
            <a:endParaRPr lang="es-MX" sz="105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5F8F58D-DA70-6FD9-7D36-BE395FCCC95B}"/>
              </a:ext>
            </a:extLst>
          </p:cNvPr>
          <p:cNvSpPr txBox="1"/>
          <p:nvPr/>
        </p:nvSpPr>
        <p:spPr>
          <a:xfrm>
            <a:off x="27993" y="4912667"/>
            <a:ext cx="46291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9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(Alvarez-Buylla et al., 2010; Matsoukas et al., 2012).</a:t>
            </a:r>
            <a:endParaRPr lang="es-MX" sz="900" dirty="0"/>
          </a:p>
        </p:txBody>
      </p:sp>
    </p:spTree>
    <p:extLst>
      <p:ext uri="{BB962C8B-B14F-4D97-AF65-F5344CB8AC3E}">
        <p14:creationId xmlns:p14="http://schemas.microsoft.com/office/powerpoint/2010/main" val="346429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AE1FB56-A811-207F-09A8-09237D31AB28}"/>
              </a:ext>
            </a:extLst>
          </p:cNvPr>
          <p:cNvSpPr/>
          <p:nvPr/>
        </p:nvSpPr>
        <p:spPr>
          <a:xfrm>
            <a:off x="0" y="174950"/>
            <a:ext cx="8747450" cy="552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100" b="1" dirty="0">
                <a:latin typeface="Arial" panose="020B0604020202020204" pitchFamily="34" charset="0"/>
                <a:cs typeface="Arial" panose="020B0604020202020204" pitchFamily="34" charset="0"/>
              </a:rPr>
              <a:t>Otras bases de datos para enriquecimiento funcional</a:t>
            </a:r>
          </a:p>
        </p:txBody>
      </p:sp>
      <p:pic>
        <p:nvPicPr>
          <p:cNvPr id="5122" name="Picture 2" descr="Cytoscape App Store - ClueGO">
            <a:extLst>
              <a:ext uri="{FF2B5EF4-FFF2-40B4-BE49-F238E27FC236}">
                <a16:creationId xmlns:a16="http://schemas.microsoft.com/office/drawing/2014/main" id="{16990901-F020-1B34-34DF-D6A029A8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58" y="1191757"/>
            <a:ext cx="4301914" cy="344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bout Cytoscape | Gateways | F1000Research">
            <a:extLst>
              <a:ext uri="{FF2B5EF4-FFF2-40B4-BE49-F238E27FC236}">
                <a16:creationId xmlns:a16="http://schemas.microsoft.com/office/drawing/2014/main" id="{B91CB987-CB30-C806-1E23-20938B8F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09" y="94712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3ABBDD-1B6E-DBB0-F451-DF4A642B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09" y="3035148"/>
            <a:ext cx="1904999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02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AE1FB56-A811-207F-09A8-09237D31AB28}"/>
              </a:ext>
            </a:extLst>
          </p:cNvPr>
          <p:cNvSpPr/>
          <p:nvPr/>
        </p:nvSpPr>
        <p:spPr>
          <a:xfrm>
            <a:off x="0" y="174950"/>
            <a:ext cx="8747450" cy="552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100" b="1" dirty="0">
                <a:latin typeface="Arial" panose="020B0604020202020204" pitchFamily="34" charset="0"/>
                <a:cs typeface="Arial" panose="020B0604020202020204" pitchFamily="34" charset="0"/>
              </a:rPr>
              <a:t>Otras bases de datos para enriquecimiento funcional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A47DD-FAF1-1B70-1B9B-3233A743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21" y="1048043"/>
            <a:ext cx="5309026" cy="3835891"/>
          </a:xfrm>
          <a:prstGeom prst="rect">
            <a:avLst/>
          </a:prstGeom>
        </p:spPr>
      </p:pic>
      <p:pic>
        <p:nvPicPr>
          <p:cNvPr id="7" name="Imagen 6" descr="Código QR&#10;&#10;Descripción generada automáticamente">
            <a:extLst>
              <a:ext uri="{FF2B5EF4-FFF2-40B4-BE49-F238E27FC236}">
                <a16:creationId xmlns:a16="http://schemas.microsoft.com/office/drawing/2014/main" id="{4E4FBE38-6119-D9F4-E9C1-261D665F2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6" y="2656156"/>
            <a:ext cx="1805061" cy="18050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22090A-3E4C-0148-B52B-32C674F4F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8229"/>
            <a:ext cx="3446585" cy="66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3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Reflexión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4"/>
          </p:nvPr>
        </p:nvSpPr>
        <p:spPr>
          <a:xfrm>
            <a:off x="2438450" y="229545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5"/>
          </p:nvPr>
        </p:nvSpPr>
        <p:spPr>
          <a:xfrm>
            <a:off x="3141950" y="346737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7"/>
          </p:nvPr>
        </p:nvSpPr>
        <p:spPr>
          <a:xfrm>
            <a:off x="3040550" y="2295455"/>
            <a:ext cx="591435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Source Code Pro" panose="020B0509030403020204" pitchFamily="49" charset="0"/>
                <a:ea typeface="Source Code Pro" panose="020B0509030403020204" pitchFamily="49" charset="0"/>
              </a:rPr>
              <a:t>¿Qué se les dificultó?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8"/>
          </p:nvPr>
        </p:nvSpPr>
        <p:spPr>
          <a:xfrm>
            <a:off x="3744050" y="346737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les gustó?</a:t>
            </a:r>
            <a:endParaRPr dirty="0"/>
          </a:p>
        </p:txBody>
      </p:sp>
      <p:grpSp>
        <p:nvGrpSpPr>
          <p:cNvPr id="316" name="Google Shape;316;p33"/>
          <p:cNvGrpSpPr/>
          <p:nvPr/>
        </p:nvGrpSpPr>
        <p:grpSpPr>
          <a:xfrm>
            <a:off x="358925" y="186767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942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54"/>
          <p:cNvGrpSpPr/>
          <p:nvPr/>
        </p:nvGrpSpPr>
        <p:grpSpPr>
          <a:xfrm>
            <a:off x="5051951" y="1593242"/>
            <a:ext cx="3432984" cy="2496295"/>
            <a:chOff x="331763" y="414153"/>
            <a:chExt cx="6903246" cy="5019697"/>
          </a:xfrm>
        </p:grpSpPr>
        <p:sp>
          <p:nvSpPr>
            <p:cNvPr id="1041" name="Google Shape;1041;p5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54"/>
          <p:cNvSpPr txBox="1">
            <a:spLocks noGrp="1"/>
          </p:cNvSpPr>
          <p:nvPr>
            <p:ph type="title"/>
          </p:nvPr>
        </p:nvSpPr>
        <p:spPr>
          <a:xfrm>
            <a:off x="544283" y="1806953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Gracias </a:t>
            </a:r>
            <a:r>
              <a:rPr lang="en" dirty="0">
                <a:solidFill>
                  <a:schemeClr val="accent4"/>
                </a:solidFill>
                <a:sym typeface="Wingdings" panose="05000000000000000000" pitchFamily="2" charset="2"/>
              </a:rPr>
              <a:t>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1048" name="Google Shape;1048;p5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049" name="Google Shape;1049;p5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54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056" name="Google Shape;1056;p54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40;p31">
            <a:extLst>
              <a:ext uri="{FF2B5EF4-FFF2-40B4-BE49-F238E27FC236}">
                <a16:creationId xmlns:a16="http://schemas.microsoft.com/office/drawing/2014/main" id="{4D42C2F2-EBA3-B232-3174-F84ED53B8777}"/>
              </a:ext>
            </a:extLst>
          </p:cNvPr>
          <p:cNvSpPr txBox="1"/>
          <p:nvPr/>
        </p:nvSpPr>
        <p:spPr>
          <a:xfrm>
            <a:off x="-71033" y="347491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" name="Google Shape;241;p31">
            <a:extLst>
              <a:ext uri="{FF2B5EF4-FFF2-40B4-BE49-F238E27FC236}">
                <a16:creationId xmlns:a16="http://schemas.microsoft.com/office/drawing/2014/main" id="{4D996138-9F53-F88E-FE19-0421518EF683}"/>
              </a:ext>
            </a:extLst>
          </p:cNvPr>
          <p:cNvSpPr txBox="1"/>
          <p:nvPr/>
        </p:nvSpPr>
        <p:spPr>
          <a:xfrm>
            <a:off x="2942770" y="305616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242;p31">
            <a:extLst>
              <a:ext uri="{FF2B5EF4-FFF2-40B4-BE49-F238E27FC236}">
                <a16:creationId xmlns:a16="http://schemas.microsoft.com/office/drawing/2014/main" id="{430B21C3-7B6F-71AA-01D5-D07CB0ADA346}"/>
              </a:ext>
            </a:extLst>
          </p:cNvPr>
          <p:cNvSpPr txBox="1"/>
          <p:nvPr/>
        </p:nvSpPr>
        <p:spPr>
          <a:xfrm>
            <a:off x="2823365" y="3587157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7" name="Google Shape;242;p31">
            <a:extLst>
              <a:ext uri="{FF2B5EF4-FFF2-40B4-BE49-F238E27FC236}">
                <a16:creationId xmlns:a16="http://schemas.microsoft.com/office/drawing/2014/main" id="{69DBA9D8-AC2D-46B6-C8A7-D7727548CE81}"/>
              </a:ext>
            </a:extLst>
          </p:cNvPr>
          <p:cNvSpPr txBox="1"/>
          <p:nvPr/>
        </p:nvSpPr>
        <p:spPr>
          <a:xfrm>
            <a:off x="-160820" y="864941"/>
            <a:ext cx="1357148" cy="5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B86D99-F6FB-67C0-0499-D862939C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70" y="1687533"/>
            <a:ext cx="3248417" cy="19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8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4A5E80-B225-9F37-83F1-7E2777E7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123"/>
            <a:ext cx="9144000" cy="341241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32DC38A-B53E-15B4-6CA6-09DE700F2362}"/>
              </a:ext>
            </a:extLst>
          </p:cNvPr>
          <p:cNvSpPr/>
          <p:nvPr/>
        </p:nvSpPr>
        <p:spPr>
          <a:xfrm>
            <a:off x="0" y="174950"/>
            <a:ext cx="8747450" cy="552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100" b="1" dirty="0">
                <a:latin typeface="Arial" panose="020B0604020202020204" pitchFamily="34" charset="0"/>
                <a:cs typeface="Arial" panose="020B0604020202020204" pitchFamily="34" charset="0"/>
              </a:rPr>
              <a:t>Transición a la floración en </a:t>
            </a:r>
            <a:r>
              <a:rPr lang="es-MX" sz="2100" b="1" i="1" dirty="0">
                <a:latin typeface="Arial" panose="020B0604020202020204" pitchFamily="34" charset="0"/>
                <a:cs typeface="Arial" panose="020B0604020202020204" pitchFamily="34" charset="0"/>
              </a:rPr>
              <a:t>A. thaliana</a:t>
            </a:r>
            <a:endParaRPr lang="es-MX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3F8D6B-F34C-2138-2819-7274D606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3" y="4523571"/>
            <a:ext cx="7363853" cy="51442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9785FFE-421A-EFD5-0BC9-9D0B76ACA939}"/>
              </a:ext>
            </a:extLst>
          </p:cNvPr>
          <p:cNvSpPr/>
          <p:nvPr/>
        </p:nvSpPr>
        <p:spPr>
          <a:xfrm>
            <a:off x="3297936" y="972123"/>
            <a:ext cx="445008" cy="341241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0BE4DD7-291E-15E3-8A55-08B3D32EAC8B}"/>
              </a:ext>
            </a:extLst>
          </p:cNvPr>
          <p:cNvSpPr/>
          <p:nvPr/>
        </p:nvSpPr>
        <p:spPr>
          <a:xfrm>
            <a:off x="4626864" y="972123"/>
            <a:ext cx="445008" cy="341241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381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2CBC494-294C-5021-D950-150150FBE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226297"/>
            <a:ext cx="7704000" cy="3917203"/>
          </a:xfrm>
          <a:prstGeom prst="rect">
            <a:avLst/>
          </a:prstGeom>
        </p:spPr>
      </p:pic>
      <p:sp>
        <p:nvSpPr>
          <p:cNvPr id="5" name="Google Shape;763;p45">
            <a:extLst>
              <a:ext uri="{FF2B5EF4-FFF2-40B4-BE49-F238E27FC236}">
                <a16:creationId xmlns:a16="http://schemas.microsoft.com/office/drawing/2014/main" id="{8E5B322D-B473-468A-596C-97F6DAA129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Volcano plot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1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Volcano plot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A333BAC-DAF1-CE84-D64E-B0B13A56F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00310"/>
            <a:ext cx="6838996" cy="102649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43F7EB-643C-EDD8-95A3-461138F0B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78139"/>
            <a:ext cx="6838996" cy="5201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778B8A-1BCE-0ECE-B886-7C50CC8257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6933" b="47216"/>
          <a:stretch/>
        </p:blipFill>
        <p:spPr>
          <a:xfrm>
            <a:off x="0" y="3749627"/>
            <a:ext cx="6838996" cy="10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5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Volcano plot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AD4692-EC4C-4030-019A-968F24686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1561"/>
          <a:stretch/>
        </p:blipFill>
        <p:spPr>
          <a:xfrm>
            <a:off x="0" y="1897380"/>
            <a:ext cx="5836920" cy="249651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4892434-2BEA-1BDF-EE39-4D06F22FDBF7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Google Shape;531;p39">
            <a:extLst>
              <a:ext uri="{FF2B5EF4-FFF2-40B4-BE49-F238E27FC236}">
                <a16:creationId xmlns:a16="http://schemas.microsoft.com/office/drawing/2014/main" id="{B4F4C553-580D-B58E-BF85-4E888DA168F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2;p39">
            <a:extLst>
              <a:ext uri="{FF2B5EF4-FFF2-40B4-BE49-F238E27FC236}">
                <a16:creationId xmlns:a16="http://schemas.microsoft.com/office/drawing/2014/main" id="{4137C4A9-0366-CE09-D441-714DDEDB4442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1;p39">
            <a:extLst>
              <a:ext uri="{FF2B5EF4-FFF2-40B4-BE49-F238E27FC236}">
                <a16:creationId xmlns:a16="http://schemas.microsoft.com/office/drawing/2014/main" id="{01472D43-0B70-B55B-B22A-6631B11368C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39">
            <a:extLst>
              <a:ext uri="{FF2B5EF4-FFF2-40B4-BE49-F238E27FC236}">
                <a16:creationId xmlns:a16="http://schemas.microsoft.com/office/drawing/2014/main" id="{7F4917FD-332E-A550-2408-68B46F0EE4F9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94254B8-63A3-BDAC-CCCC-29E89DD43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456" y="2091886"/>
            <a:ext cx="3078258" cy="21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Volcano plot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892434-2BEA-1BDF-EE39-4D06F22FDBF7}"/>
              </a:ext>
            </a:extLst>
          </p:cNvPr>
          <p:cNvSpPr/>
          <p:nvPr/>
        </p:nvSpPr>
        <p:spPr>
          <a:xfrm>
            <a:off x="6084276" y="1170870"/>
            <a:ext cx="3059723" cy="3972630"/>
          </a:xfrm>
          <a:prstGeom prst="rect">
            <a:avLst/>
          </a:prstGeom>
          <a:solidFill>
            <a:schemeClr val="tx1">
              <a:lumMod val="50000"/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Google Shape;531;p39">
            <a:extLst>
              <a:ext uri="{FF2B5EF4-FFF2-40B4-BE49-F238E27FC236}">
                <a16:creationId xmlns:a16="http://schemas.microsoft.com/office/drawing/2014/main" id="{B4F4C553-580D-B58E-BF85-4E888DA168F7}"/>
              </a:ext>
            </a:extLst>
          </p:cNvPr>
          <p:cNvSpPr/>
          <p:nvPr/>
        </p:nvSpPr>
        <p:spPr>
          <a:xfrm>
            <a:off x="8376864" y="4833307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2;p39">
            <a:extLst>
              <a:ext uri="{FF2B5EF4-FFF2-40B4-BE49-F238E27FC236}">
                <a16:creationId xmlns:a16="http://schemas.microsoft.com/office/drawing/2014/main" id="{4137C4A9-0366-CE09-D441-714DDEDB4442}"/>
              </a:ext>
            </a:extLst>
          </p:cNvPr>
          <p:cNvSpPr/>
          <p:nvPr/>
        </p:nvSpPr>
        <p:spPr>
          <a:xfrm>
            <a:off x="8376864" y="4984203"/>
            <a:ext cx="212376" cy="93349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1;p39">
            <a:extLst>
              <a:ext uri="{FF2B5EF4-FFF2-40B4-BE49-F238E27FC236}">
                <a16:creationId xmlns:a16="http://schemas.microsoft.com/office/drawing/2014/main" id="{01472D43-0B70-B55B-B22A-6631B11368C5}"/>
              </a:ext>
            </a:extLst>
          </p:cNvPr>
          <p:cNvSpPr/>
          <p:nvPr/>
        </p:nvSpPr>
        <p:spPr>
          <a:xfrm>
            <a:off x="8649884" y="4968148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39">
            <a:extLst>
              <a:ext uri="{FF2B5EF4-FFF2-40B4-BE49-F238E27FC236}">
                <a16:creationId xmlns:a16="http://schemas.microsoft.com/office/drawing/2014/main" id="{7F4917FD-332E-A550-2408-68B46F0EE4F9}"/>
              </a:ext>
            </a:extLst>
          </p:cNvPr>
          <p:cNvSpPr/>
          <p:nvPr/>
        </p:nvSpPr>
        <p:spPr>
          <a:xfrm>
            <a:off x="8649884" y="4822917"/>
            <a:ext cx="410554" cy="933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8ADE00-95A9-0C34-9DEA-E0A84B628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79966"/>
            <a:ext cx="5825862" cy="2354437"/>
          </a:xfrm>
          <a:prstGeom prst="rect">
            <a:avLst/>
          </a:prstGeom>
        </p:spPr>
      </p:pic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A9AF3F8-84FA-122D-D19B-C21FBBF71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76" y="2229183"/>
            <a:ext cx="3100720" cy="18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4556</TotalTime>
  <Words>476</Words>
  <Application>Microsoft Office PowerPoint</Application>
  <PresentationFormat>Presentación en pantalla (16:9)</PresentationFormat>
  <Paragraphs>115</Paragraphs>
  <Slides>43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4" baseType="lpstr">
      <vt:lpstr>Source Code Pro</vt:lpstr>
      <vt:lpstr>Bebas Neue</vt:lpstr>
      <vt:lpstr>Anaheim</vt:lpstr>
      <vt:lpstr>Arial</vt:lpstr>
      <vt:lpstr>Source Code Pro Medium</vt:lpstr>
      <vt:lpstr>Fira Code</vt:lpstr>
      <vt:lpstr>Nunito Light</vt:lpstr>
      <vt:lpstr>Comfortaa</vt:lpstr>
      <vt:lpstr>-apple-system</vt:lpstr>
      <vt:lpstr>Wingdings</vt:lpstr>
      <vt:lpstr>Introduction to Java Programming for High School by Slidesgo</vt:lpstr>
      <vt:lpstr>Unidad 9:  Visualización de resultados</vt:lpstr>
      <vt:lpstr>Presentación de PowerPoint</vt:lpstr>
      <vt:lpstr>Tabla de contenidos</vt:lpstr>
      <vt:lpstr>Presentación de PowerPoint</vt:lpstr>
      <vt:lpstr>Presentación de PowerPoint</vt:lpstr>
      <vt:lpstr>Volcano plot</vt:lpstr>
      <vt:lpstr>Volcano plot</vt:lpstr>
      <vt:lpstr>Volcano plot</vt:lpstr>
      <vt:lpstr>Volcano plot</vt:lpstr>
      <vt:lpstr>Volcano plot</vt:lpstr>
      <vt:lpstr>Presentación de PowerPoint</vt:lpstr>
      <vt:lpstr>Diagrama de Venn</vt:lpstr>
      <vt:lpstr>Diagrama de Venn</vt:lpstr>
      <vt:lpstr>Diagrama de Venn</vt:lpstr>
      <vt:lpstr>Diagrama de Venn</vt:lpstr>
      <vt:lpstr>Graficas de barras</vt:lpstr>
      <vt:lpstr>Actividad 01</vt:lpstr>
      <vt:lpstr>Descanso de 20min</vt:lpstr>
      <vt:lpstr>Análisis de conglomerados Heatmap</vt:lpstr>
      <vt:lpstr>Heatmap</vt:lpstr>
      <vt:lpstr>Heatmap</vt:lpstr>
      <vt:lpstr>Heatmap</vt:lpstr>
      <vt:lpstr>Heatmap</vt:lpstr>
      <vt:lpstr>Heatmap</vt:lpstr>
      <vt:lpstr>Presentación de PowerPoint</vt:lpstr>
      <vt:lpstr>Enriquecimiento funcional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Enriquecimiento funcional</vt:lpstr>
      <vt:lpstr>Enriquecimiento funcional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Reflexión</vt:lpstr>
      <vt:lpstr>Gracias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3:  Gráficos en R</dc:title>
  <cp:lastModifiedBy>ANDREA HERNANDEZ MIRANDA</cp:lastModifiedBy>
  <cp:revision>33</cp:revision>
  <dcterms:modified xsi:type="dcterms:W3CDTF">2024-06-13T21:00:36Z</dcterms:modified>
</cp:coreProperties>
</file>